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6" r:id="rId2"/>
    <p:sldId id="256" r:id="rId3"/>
    <p:sldId id="285" r:id="rId4"/>
    <p:sldId id="258" r:id="rId5"/>
    <p:sldId id="259" r:id="rId6"/>
    <p:sldId id="260" r:id="rId7"/>
    <p:sldId id="264" r:id="rId8"/>
    <p:sldId id="265" r:id="rId9"/>
    <p:sldId id="266" r:id="rId10"/>
    <p:sldId id="261" r:id="rId11"/>
    <p:sldId id="262" r:id="rId12"/>
    <p:sldId id="274" r:id="rId13"/>
    <p:sldId id="275" r:id="rId14"/>
    <p:sldId id="278" r:id="rId15"/>
    <p:sldId id="280" r:id="rId16"/>
    <p:sldId id="263" r:id="rId17"/>
    <p:sldId id="281" r:id="rId18"/>
    <p:sldId id="277" r:id="rId19"/>
    <p:sldId id="269" r:id="rId20"/>
    <p:sldId id="272" r:id="rId21"/>
    <p:sldId id="282" r:id="rId22"/>
    <p:sldId id="284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85932" autoAdjust="0"/>
  </p:normalViewPr>
  <p:slideViewPr>
    <p:cSldViewPr>
      <p:cViewPr varScale="1">
        <p:scale>
          <a:sx n="59" d="100"/>
          <a:sy n="59" d="100"/>
        </p:scale>
        <p:origin x="-7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CCC65-B6CD-403E-8B0B-4A0F9DD550FF}" type="datetimeFigureOut">
              <a:rPr lang="ru-RU" smtClean="0"/>
              <a:pPr/>
              <a:t>25.10.2013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73538-2297-4B2C-B718-44DCBDA6A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73538-2297-4B2C-B718-44DCBDA6AB5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73538-2297-4B2C-B718-44DCBDA6AB5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3;&#1086;&#1078;&#1077;&#1085;&#1080;&#1077;%204.%20&#1041;&#1072;&#1079;&#1086;&#1074;&#1072;&#1103;%20&#1087;&#1088;&#1077;&#1079;&#1077;&#1085;&#1090;&#1072;&#1094;&#1080;&#1103;%20&#1057;&#1093;&#1077;&#1084;&#1099;%20&#1076;&#1083;&#1103;%20&#1086;&#1087;&#1080;&#1089;&#1072;&#1090;&#1077;&#1083;&#1100;&#1085;&#1099;&#1093;%20&#1088;&#1072;&#1089;&#1089;&#1082;&#1072;&#1079;&#1086;&#1074;.ppt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cs219.vkontakte.ru/u24058282/67370306/x_dce3e26e.jp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&#1055;&#1088;&#1080;&#1083;&#1086;&#1078;&#1077;&#1085;&#1080;&#1077;%205.%20&#1057;&#1086;&#1089;&#1090;&#1072;&#1074;&#1083;&#1077;&#1085;&#1080;&#1077;%20&#1088;&#1072;&#1089;&#1089;&#1082;&#1072;&#1079;&#1072;%20&#1053;&#1086;&#1074;&#1086;&#1075;&#1086;&#1076;&#1085;&#1080;&#1081;%20&#1087;&#1088;&#1072;&#1079;&#1076;&#1085;&#1080;&#1082;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0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&#1055;&#1088;&#1080;&#1083;&#1086;&#1078;&#1077;&#1085;&#1080;&#1077;%206.%20&#1058;&#1088;&#1077;&#1085;&#1072;&#1078;&#1105;&#1088;%20&#1089;&#1086;&#1089;&#1090;&#1072;&#1074;&#1083;&#1077;&#1085;&#1080;&#1103;%20&#1088;&#1072;&#1089;&#1089;&#1082;&#1072;&#1079;&#1072;%20&#1087;&#1086;%20&#1089;&#1077;&#1088;&#1080;&#1080;%20&#1089;&#1102;&#1078;&#1077;&#1090;&#1085;&#1099;&#1093;%20&#1082;&#1072;&#1088;&#1090;&#1080;&#1085;&#1086;&#1082;%20%20&#1057;&#1085;&#1077;&#1075;&#1086;&#1074;&#1080;&#1082;.pptx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http://0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9.jpe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3;&#1086;&#1078;&#1077;&#1085;&#1080;&#1077;%201.&#1044;&#1080;&#1072;&#1075;&#1085;&#1086;&#1089;&#1090;&#1080;&#1082;&#1072;%20&#1089;&#1074;&#1103;&#1079;&#1085;&#1086;&#1081;%20&#1088;&#1077;&#1095;&#1080;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3;&#1086;&#1078;&#1077;&#1085;&#1080;&#1077;%202%20&#1055;&#1088;&#1086;&#1092;&#1080;&#1083;&#1080;%20&#1089;&#1086;&#1089;&#1090;&#1086;&#1103;&#1085;&#1080;&#1103;%20&#1091;&#1089;&#1085;&#1086;&#1081;%20&#1089;&#1074;&#1103;&#1079;&#1085;&#1086;&#1081;%20&#1088;&#1077;&#1095;&#1080;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3;&#1086;&#1078;&#1077;&#1085;&#1080;&#1077;%203.%20&#1069;&#1090;&#1072;&#1087;&#1099;%20&#1088;&#1072;&#1073;&#1086;&#1090;&#1099;%20&#1085;&#1072;&#1076;%20&#1088;&#1072;&#1079;&#1074;&#1080;&#1090;&#1080;&#1077;&#1084;%20&#1088;&#1077;&#1095;&#1080;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 время запуска презентации происходит оповещение системы безопасности. Следует включить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Параметры, ОК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pres?slideindex=1&amp;slidetitle="/>
              </a:rPr>
              <a:t>СЛОВО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/>
              <a:t>  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Синонимы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Антонимы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Омонимы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Фразеологизмы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«ПРЕДЛОЖЕНИЕ»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Отработка содержательной стороной речи для обеспечения ее смысловой законченности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навыка точного отбора слов для выражения мысли, интонационной законченности.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грамматического плана, правильного соединения слов в   высказывании.</a:t>
            </a:r>
          </a:p>
          <a:p>
            <a:pPr marL="514350" indent="-514350" algn="just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6677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наглядного моделирования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3000372"/>
            <a:ext cx="1071570" cy="12144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myphoto" descr="http://cs219.vkontakte.ru/u24058282/67370306/x_dce3e26e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3214678" y="2000240"/>
            <a:ext cx="3143272" cy="3786214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СОСТАВЬ ПРЕДЛОЖЕНИЕ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Катя              __________ пошли в лес.</a:t>
            </a:r>
          </a:p>
          <a:p>
            <a:pPr>
              <a:buNone/>
            </a:pPr>
            <a:r>
              <a:rPr lang="ru-RU" dirty="0" smtClean="0"/>
              <a:t>Дети              __________ увидела белку.</a:t>
            </a:r>
          </a:p>
          <a:p>
            <a:pPr>
              <a:buNone/>
            </a:pPr>
            <a:r>
              <a:rPr lang="ru-RU" dirty="0" smtClean="0"/>
              <a:t>Миша            __________ собирал ягоды.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СХЕМЫ  ПРЕДЛОЖЕНИЙ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679423" y="5249875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28662" y="2714620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357554" y="2714620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143108" y="2714620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679423" y="2463793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62" y="4572008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071670" y="4572008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071934" y="3714752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3714744" y="2857496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4429124" y="2928934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Равнобедренный треугольник 37"/>
          <p:cNvSpPr/>
          <p:nvPr/>
        </p:nvSpPr>
        <p:spPr>
          <a:xfrm>
            <a:off x="3214678" y="3286124"/>
            <a:ext cx="714380" cy="428628"/>
          </a:xfrm>
          <a:prstGeom prst="triangle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5400000">
            <a:off x="714348" y="4357694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928662" y="3714752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071670" y="3714752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071670" y="4429132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Равнобедренный треугольник 44"/>
          <p:cNvSpPr/>
          <p:nvPr/>
        </p:nvSpPr>
        <p:spPr>
          <a:xfrm>
            <a:off x="3071802" y="4143380"/>
            <a:ext cx="714380" cy="428628"/>
          </a:xfrm>
          <a:prstGeom prst="triangle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952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flipV="1">
            <a:off x="5072066" y="4357694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4286248" y="435769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4071934" y="4357694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4786314" y="435769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4572000" y="4357694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5286380" y="435769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>
            <a:off x="1142976" y="4000504"/>
            <a:ext cx="500066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5286380" y="371475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786446" y="442913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4357686" y="264318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1214414" y="414338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1500166" y="414338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 flipV="1">
            <a:off x="1285852" y="4286256"/>
            <a:ext cx="214314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2071670" y="4143380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2285984" y="428625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flipV="1">
            <a:off x="2285984" y="4143380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/>
          <p:nvPr/>
        </p:nvCxnSpPr>
        <p:spPr>
          <a:xfrm>
            <a:off x="1857356" y="485776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/>
          <p:nvPr/>
        </p:nvCxnSpPr>
        <p:spPr>
          <a:xfrm rot="10800000">
            <a:off x="1857356" y="500063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5400000">
            <a:off x="679423" y="3463925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928662" y="5500702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2571736" y="5500702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>
            <a:off x="2643174" y="5357826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Овал 94"/>
          <p:cNvSpPr/>
          <p:nvPr/>
        </p:nvSpPr>
        <p:spPr>
          <a:xfrm flipV="1">
            <a:off x="1214414" y="5214950"/>
            <a:ext cx="214314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1071538" y="492919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1142976" y="500063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1357290" y="500063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 flipV="1">
            <a:off x="3000364" y="5072074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>
            <a:off x="3000364" y="521495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2857488" y="5072074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Равнобедренный треугольник 104"/>
          <p:cNvSpPr/>
          <p:nvPr/>
        </p:nvSpPr>
        <p:spPr>
          <a:xfrm>
            <a:off x="4071934" y="5072074"/>
            <a:ext cx="714380" cy="428628"/>
          </a:xfrm>
          <a:prstGeom prst="triangle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6" name="Прямая соединительная линия 105"/>
          <p:cNvCxnSpPr/>
          <p:nvPr/>
        </p:nvCxnSpPr>
        <p:spPr>
          <a:xfrm flipV="1">
            <a:off x="5000628" y="5286388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5214942" y="5286388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flipV="1">
            <a:off x="5500694" y="5286388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>
            <a:off x="5715008" y="5286388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 flipV="1">
            <a:off x="6000760" y="5286388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6215074" y="5286388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6715140" y="5429264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Овал 112"/>
          <p:cNvSpPr/>
          <p:nvPr/>
        </p:nvSpPr>
        <p:spPr>
          <a:xfrm>
            <a:off x="7858148" y="535782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4" name="Прямая со стрелкой 113"/>
          <p:cNvCxnSpPr/>
          <p:nvPr/>
        </p:nvCxnSpPr>
        <p:spPr>
          <a:xfrm flipV="1">
            <a:off x="4643438" y="4572008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 стрелкой 114"/>
          <p:cNvCxnSpPr/>
          <p:nvPr/>
        </p:nvCxnSpPr>
        <p:spPr>
          <a:xfrm>
            <a:off x="5357818" y="4572008"/>
            <a:ext cx="178595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/>
          <p:nvPr/>
        </p:nvCxnSpPr>
        <p:spPr>
          <a:xfrm flipV="1">
            <a:off x="5286380" y="5000636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 стрелкой 118"/>
          <p:cNvCxnSpPr/>
          <p:nvPr/>
        </p:nvCxnSpPr>
        <p:spPr>
          <a:xfrm>
            <a:off x="5643570" y="5000636"/>
            <a:ext cx="135732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6677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СХЕМЫ ПРЕДЛОЖЕНИЙ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785926"/>
            <a:ext cx="7848600" cy="4340237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Они   …   …   в   …   … .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Они вместе пошли в детскую библиотеку.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   …   …,   …,   … … .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Деревья сбросили зеленые, красные, желтые листья.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«ТЕКСТ»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Пересказ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Рассказывание по восприятию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различные виды описаний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Рассказывание из личного опыта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Творческое рассказывание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95336"/>
          </a:xfrm>
        </p:spPr>
        <p:txBody>
          <a:bodyPr/>
          <a:lstStyle/>
          <a:p>
            <a:r>
              <a:rPr lang="ru-RU" dirty="0" smtClean="0"/>
              <a:t>КАРТИННЫЙ 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736"/>
            <a:ext cx="750099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АЛГОРИТМ  ПОСЛЕДОВАТЕЛЬНОГО </a:t>
            </a:r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ПЕРЕСКАЗА</a:t>
            </a:r>
            <a:r>
              <a:rPr lang="ru-RU" dirty="0" smtClean="0"/>
              <a:t>   </a:t>
            </a:r>
            <a:r>
              <a:rPr lang="ru-RU" dirty="0" smtClean="0">
                <a:hlinkClick r:id="rId2" action="ppaction://hlinkpres?slideindex=1&amp;slidetitle="/>
              </a:rPr>
              <a:t>текста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/>
        </p:spPr>
        <p:txBody>
          <a:bodyPr/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Таня                                аптека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аптека                            щенок</a:t>
            </a:r>
          </a:p>
          <a:p>
            <a:pPr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щенок                              девочка</a:t>
            </a:r>
          </a:p>
          <a:p>
            <a:pPr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Таня                                 дом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143116"/>
            <a:ext cx="16287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://0"/>
          <p:cNvPicPr preferRelativeResize="0">
            <a:picLocks noChangeArrowheads="1"/>
          </p:cNvPicPr>
          <p:nvPr/>
        </p:nvPicPr>
        <p:blipFill>
          <a:blip r:embed="rId3" r:link="rId4">
            <a:lum contrast="36000"/>
          </a:blip>
          <a:srcRect/>
          <a:stretch>
            <a:fillRect/>
          </a:stretch>
        </p:blipFill>
        <p:spPr bwMode="auto">
          <a:xfrm>
            <a:off x="2095500" y="1265238"/>
            <a:ext cx="1606550" cy="922337"/>
          </a:xfrm>
          <a:custGeom>
            <a:avLst/>
            <a:gdLst/>
            <a:ahLst/>
            <a:cxnLst/>
            <a:rect l="0" t="0" r="r" b="b"/>
            <a:pathLst/>
          </a:cu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868" y="2143116"/>
            <a:ext cx="16287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3143248"/>
            <a:ext cx="16287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3143248"/>
            <a:ext cx="16287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4071942"/>
            <a:ext cx="16287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4071942"/>
            <a:ext cx="16287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4929198"/>
            <a:ext cx="16287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1868" y="5000636"/>
            <a:ext cx="16287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786050" y="2500306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714612" y="2500306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2643174" y="2643182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714612" y="350043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2643174" y="3643314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786050" y="442913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2643174" y="4714884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786050" y="550070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ПИКТОГРАММЫ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928802"/>
            <a:ext cx="7848600" cy="42148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0"/>
          <p:cNvPicPr preferRelativeResize="0">
            <a:picLocks noChangeArrowheads="1"/>
          </p:cNvPicPr>
          <p:nvPr/>
        </p:nvPicPr>
        <p:blipFill>
          <a:blip r:embed="rId4" r:link="rId5">
            <a:lum contrast="36000"/>
          </a:blip>
          <a:srcRect/>
          <a:stretch>
            <a:fillRect/>
          </a:stretch>
        </p:blipFill>
        <p:spPr bwMode="auto">
          <a:xfrm>
            <a:off x="7092950" y="3357563"/>
            <a:ext cx="1606550" cy="922337"/>
          </a:xfrm>
          <a:custGeom>
            <a:avLst/>
            <a:gdLst/>
            <a:ahLst/>
            <a:cxnLst/>
            <a:rect l="0" t="0" r="r" b="b"/>
            <a:pathLst/>
          </a:cu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2051" name="Рисунок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2071678"/>
            <a:ext cx="2714644" cy="928694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3000372"/>
            <a:ext cx="2714644" cy="1000132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1538" y="4071942"/>
            <a:ext cx="2714644" cy="1714512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628" y="2071678"/>
            <a:ext cx="2786082" cy="1938696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00628" y="4071942"/>
            <a:ext cx="2786082" cy="1714512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772400" cy="2000264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Формирование связной монологической речи у обучающихся начальной школы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 речевыми нарушениями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(из опыта работы)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Рисунок 4" descr="children_012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188" y="5357826"/>
            <a:ext cx="1222375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children_013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7" descr="children_012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188913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8" descr="children_016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6124"/>
            <a:ext cx="122240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3357554" y="4286256"/>
            <a:ext cx="4200532" cy="1281106"/>
          </a:xfrm>
        </p:spPr>
        <p:txBody>
          <a:bodyPr/>
          <a:lstStyle/>
          <a:p>
            <a:pPr algn="r">
              <a:spcBef>
                <a:spcPts val="0"/>
              </a:spcBef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Чуманова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Ирина Петровна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учитель– логопед МОУ СОШ № 9</a:t>
            </a:r>
          </a:p>
          <a:p>
            <a:pPr algn="r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г. Надыма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928662" y="4286256"/>
            <a:ext cx="777240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ПРИДУМАЙ СКАЗКУ,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ГДЕ ГЛАВНАЯ ГЕРОИНЯ - ЗЕБРА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.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71677"/>
            <a:ext cx="4214842" cy="3758417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3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Интернет-ресурсы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eaLnBrk="1" hangingPunct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http://vikafedotova38.ucoz.ru/load/shablony_prezentacij/shkolnye/40-1-2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шаблон слайдов презентации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http://vikafedotova38.ucoz.ru/load/shablony_prezentacij/priroda/42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шаблон слайда 16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/>
          </a:p>
          <a:p>
            <a:pPr eaLnBrk="1" hangingPunct="1">
              <a:spcBef>
                <a:spcPct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Серии сюжетных картинок на слайде16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Бурдина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С.В.   Сюжеты для развития логического и образного мышления. «Истории в картинках» часть 2. ВЕСНА ДИЗАЙН, г. Киров, 2004 г.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714356"/>
            <a:ext cx="7848600" cy="5411807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Гиперссылка к приложению № 1 находится на слайде 4, на заголовке «Связная речь»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Гиперссылка к приложению № 2 находится на слайде 5, на заголовке «Монологическая речь»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Гиперссылка к приложению № 3 находится на слайде 8, на заголовке «3-4 класс»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Гиперссылка к приложению № 4 находится на слайде 9, на заголовке «Слово»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Гиперссылка к приложению № 17 находится на слайде 3, на слове «текста» в заголовке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Гиперссылка к приложению № 6 находится на слайде 18, на заголовке «Пиктограммы»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487681"/>
            <a:ext cx="8229600" cy="45719"/>
          </a:xfrm>
        </p:spPr>
        <p:txBody>
          <a:bodyPr/>
          <a:lstStyle/>
          <a:p>
            <a:pPr eaLnBrk="1" hangingPunct="1"/>
            <a:r>
              <a:rPr lang="ru-RU" b="1" dirty="0" smtClean="0"/>
              <a:t>        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85786" y="500042"/>
            <a:ext cx="7643866" cy="5572164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/>
              <a:t>   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В.И. Чернышев</a:t>
            </a:r>
          </a:p>
          <a:p>
            <a:pPr>
              <a:spcBef>
                <a:spcPts val="0"/>
              </a:spcBef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Из всех  знаний и умений    самым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важным, самым необходимым для жизненной деятельности является,                                             конечно, умение ясно, понятно,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красиво говорить на своём языке</a:t>
            </a:r>
            <a:r>
              <a:rPr lang="ru-RU" sz="3200" dirty="0" smtClean="0"/>
              <a:t>.</a:t>
            </a:r>
            <a:endParaRPr lang="ru-RU" sz="3200" b="1" dirty="0" smtClean="0"/>
          </a:p>
          <a:p>
            <a:pPr>
              <a:spcBef>
                <a:spcPts val="0"/>
              </a:spcBef>
              <a:buNone/>
            </a:pPr>
            <a:r>
              <a:rPr lang="ru-RU" sz="3200" dirty="0" smtClean="0"/>
              <a:t>         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Связная речь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/>
              <a:t>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развернутое, законченное, композиционно и грамматически оформленное, смысловое и эмоциональное высказывание, состоящее из ряда логически связанных предложений.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Монологическая речь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/>
              <a:t>  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это связная речь одного лица, коммуникативная цель которой – сообщение о каких-либо фактах, явлениях реальной действительности.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КЛАСС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981200"/>
            <a:ext cx="8001056" cy="4144963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Сформировать потребность в общении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Расширить лексический запас 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Формирование описательного 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и повествовательного высказывания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КЛАСС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981200"/>
            <a:ext cx="7858180" cy="4144963"/>
          </a:xfrm>
        </p:spPr>
        <p:txBody>
          <a:bodyPr/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Развивать навыки и умения связного высказывания 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Формировать коммуникативную  функцию речи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диалогическое и  и монологическое высказывание.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3 - 4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 КЛАСС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sz="3200" dirty="0" smtClean="0"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Развивать связную диалогическую и монологическую речь.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972</TotalTime>
  <Words>485</Words>
  <Application>Microsoft Office PowerPoint</Application>
  <PresentationFormat>Экран (4:3)</PresentationFormat>
  <Paragraphs>94</Paragraphs>
  <Slides>22</Slides>
  <Notes>2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10069046</vt:lpstr>
      <vt:lpstr>Во время запуска презентации происходит оповещение системы безопасности. Следует включить  Параметры, ОК</vt:lpstr>
      <vt:lpstr>Формирование связной монологической речи у обучающихся начальной школы  с речевыми нарушениями (из опыта работы) </vt:lpstr>
      <vt:lpstr>Слайд 3</vt:lpstr>
      <vt:lpstr>             </vt:lpstr>
      <vt:lpstr>Связная речь </vt:lpstr>
      <vt:lpstr>Монологическая речь </vt:lpstr>
      <vt:lpstr>1 КЛАСС</vt:lpstr>
      <vt:lpstr>2 КЛАСС</vt:lpstr>
      <vt:lpstr>3 - 4 КЛАСС</vt:lpstr>
      <vt:lpstr>I этап – «СЛОВО»</vt:lpstr>
      <vt:lpstr>II этап – «ПРЕДЛОЖЕНИЕ»</vt:lpstr>
      <vt:lpstr>Метод наглядного моделирования</vt:lpstr>
      <vt:lpstr>СОСТАВЬ ПРЕДЛОЖЕНИЕ</vt:lpstr>
      <vt:lpstr>СХЕМЫ  ПРЕДЛОЖЕНИЙ</vt:lpstr>
      <vt:lpstr>СХЕМЫ ПРЕДЛОЖЕНИЙ </vt:lpstr>
      <vt:lpstr>III этап – «ТЕКСТ»</vt:lpstr>
      <vt:lpstr>КАРТИННЫЙ ПЛАН</vt:lpstr>
      <vt:lpstr>АЛГОРИТМ  ПОСЛЕДОВАТЕЛЬНОГО  ПЕРЕСКАЗА   текста</vt:lpstr>
      <vt:lpstr>ПИКТОГРАММЫ</vt:lpstr>
      <vt:lpstr>ПРИДУМАЙ СКАЗКУ,  ГДЕ ГЛАВНАЯ ГЕРОИНЯ - ЗЕБРА</vt:lpstr>
      <vt:lpstr>Слайд 21</vt:lpstr>
      <vt:lpstr>Интернет-ресурсы</vt:lpstr>
    </vt:vector>
  </TitlesOfParts>
  <Company>URTISI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318</cp:lastModifiedBy>
  <cp:revision>117</cp:revision>
  <dcterms:created xsi:type="dcterms:W3CDTF">2011-08-18T13:52:20Z</dcterms:created>
  <dcterms:modified xsi:type="dcterms:W3CDTF">2013-10-25T04:23:05Z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